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handoutMasterIdLst>
    <p:handoutMasterId r:id="rId18"/>
  </p:handoutMasterIdLst>
  <p:sldIdLst>
    <p:sldId id="260" r:id="rId2"/>
    <p:sldId id="261" r:id="rId3"/>
    <p:sldId id="256" r:id="rId4"/>
    <p:sldId id="257" r:id="rId5"/>
    <p:sldId id="269" r:id="rId6"/>
    <p:sldId id="258" r:id="rId7"/>
    <p:sldId id="270" r:id="rId8"/>
    <p:sldId id="273" r:id="rId9"/>
    <p:sldId id="263" r:id="rId10"/>
    <p:sldId id="272" r:id="rId11"/>
    <p:sldId id="271" r:id="rId12"/>
    <p:sldId id="265" r:id="rId13"/>
    <p:sldId id="266" r:id="rId14"/>
    <p:sldId id="268" r:id="rId15"/>
    <p:sldId id="259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8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DAEA3-618D-4961-AF9F-1B2802D581A8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81064-343B-40F5-861F-4182E08D710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62787-C285-49BC-BDDB-DBE7FD0F8525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6BAB0-8D6D-47B8-9D0D-4531B6490FE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6BAB0-8D6D-47B8-9D0D-4531B6490FE4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1C5F4B-C8C1-424B-AC92-DAC250AA8AAB}" type="datetimeFigureOut">
              <a:rPr lang="el-GR" smtClean="0"/>
              <a:pPr/>
              <a:t>31/3/2014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85F53A-40EB-4150-BCF6-6D66E0D2E8BE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l.wikipedia.org/wiki/%CE%98%CE%B5%CF%81%CE%BC%CE%B9%CE%BA%CE%AE_%CE%BC%CE%B7%CF%87%CE%B1%CE%BD%CE%AE" TargetMode="External"/><Relationship Id="rId2" Type="http://schemas.openxmlformats.org/officeDocument/2006/relationships/hyperlink" Target="http://el.wikipedia.org/wiki/%CE%9A%CE%B9%CE%BD%CE%B7%CF%84%CE%AE%CF%81%CE%B9%CE%B1_%CE%BC%CE%B7%CF%87%CE%B1%CE%BD%CE%AE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99839_14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32"/>
            <a:ext cx="9144000" cy="60007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4stroke_engine_col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714356"/>
            <a:ext cx="7715304" cy="539054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4-stoke-eng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785794"/>
            <a:ext cx="7400925" cy="54578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rmAutofit fontScale="90000"/>
          </a:bodyPr>
          <a:lstStyle/>
          <a:p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b="1" dirty="0" smtClean="0">
                <a:latin typeface="Times New Roman" pitchFamily="18" charset="0"/>
                <a:cs typeface="Times New Roman" pitchFamily="18" charset="0"/>
              </a:rPr>
              <a:t>Χρόνος Λειτουργίας Βενζινοκινητήρα</a:t>
            </a:r>
            <a:r>
              <a:rPr lang="el-GR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l-GR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Η μετακίνηση του εμβόλου από το ανώτατο σημείο της διαδρομής του  ( Άνω Νεκρό Σημείο Α.Ν.Σ)  στο κατώτατο ( Κάτω Νεκρό Σημείο Κ.Ν.Σ) και το αντίστροφο</a:t>
            </a:r>
            <a:endParaRPr lang="el-GR" sz="2200" dirty="0"/>
          </a:p>
        </p:txBody>
      </p:sp>
      <p:pic>
        <p:nvPicPr>
          <p:cNvPr id="14" name="13 - Θέση περιεχομένου" descr="four_stroke_engine_diagram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7" y="2000240"/>
            <a:ext cx="7786743" cy="4572032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285720" y="704088"/>
            <a:ext cx="8401080" cy="1510466"/>
          </a:xfrm>
        </p:spPr>
        <p:txBody>
          <a:bodyPr>
            <a:normAutofit/>
          </a:bodyPr>
          <a:lstStyle/>
          <a:p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Βενζινοκινητήρες</a:t>
            </a: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3600" b="1" i="1" dirty="0" smtClean="0">
                <a:latin typeface="Times New Roman" pitchFamily="18" charset="0"/>
                <a:cs typeface="Times New Roman" pitchFamily="18" charset="0"/>
              </a:rPr>
              <a:t>Οι 4 χρόνοι ενός κύκλου εργασίας </a:t>
            </a:r>
            <a:endParaRPr lang="el-GR" sz="3600" dirty="0"/>
          </a:p>
        </p:txBody>
      </p:sp>
      <p:pic>
        <p:nvPicPr>
          <p:cNvPr id="8" name="7 - Θέση περιεχομένου" descr="kyklos_ergou_4_phas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500282"/>
            <a:ext cx="9144000" cy="435771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Βενζινοκινητήρες</a:t>
            </a: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3600" b="1" i="1" dirty="0" smtClean="0">
                <a:latin typeface="Times New Roman" pitchFamily="18" charset="0"/>
                <a:cs typeface="Times New Roman" pitchFamily="18" charset="0"/>
              </a:rPr>
              <a:t>Θερμικός κύκλος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Otto</a:t>
            </a:r>
            <a:endParaRPr lang="el-GR" sz="3600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dirty="0" smtClean="0"/>
              <a:t>Ο θερμικός κύκλος </a:t>
            </a:r>
            <a:r>
              <a:rPr lang="en-US" dirty="0" smtClean="0"/>
              <a:t>Otto</a:t>
            </a:r>
            <a:r>
              <a:rPr lang="el-GR" dirty="0" smtClean="0"/>
              <a:t>  είναι ο θεμελιώδης κύκλος λειτουργίας των εμβολοφόρων βενζινοκινητήρων</a:t>
            </a:r>
            <a:endParaRPr lang="en-US" dirty="0" smtClean="0"/>
          </a:p>
          <a:p>
            <a:pPr lvl="0"/>
            <a:endParaRPr lang="en-US" dirty="0" smtClean="0"/>
          </a:p>
          <a:p>
            <a:r>
              <a:rPr lang="el-GR" dirty="0" smtClean="0"/>
              <a:t>1-2: Αναρρόφηση</a:t>
            </a:r>
          </a:p>
          <a:p>
            <a:r>
              <a:rPr lang="el-GR" dirty="0" smtClean="0"/>
              <a:t>2-3: Συμπίεση</a:t>
            </a:r>
          </a:p>
          <a:p>
            <a:r>
              <a:rPr lang="el-GR" dirty="0" smtClean="0"/>
              <a:t>3-4: Εκτόνωση</a:t>
            </a:r>
          </a:p>
          <a:p>
            <a:r>
              <a:rPr lang="el-GR" dirty="0" smtClean="0"/>
              <a:t>4-1 : Εξαγωγή</a:t>
            </a:r>
          </a:p>
          <a:p>
            <a:pPr lvl="0">
              <a:buNone/>
            </a:pPr>
            <a:endParaRPr lang="el-GR" dirty="0" smtClean="0"/>
          </a:p>
        </p:txBody>
      </p:sp>
      <p:pic>
        <p:nvPicPr>
          <p:cNvPr id="11" name="10 - Θέση περιεχομένου" descr="gas cycles image4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357686" y="1500174"/>
            <a:ext cx="4786314" cy="539561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86766" cy="1561360"/>
          </a:xfrm>
        </p:spPr>
        <p:txBody>
          <a:bodyPr>
            <a:normAutofit fontScale="90000"/>
          </a:bodyPr>
          <a:lstStyle/>
          <a:p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Βενζινοκινητήρες</a:t>
            </a:r>
            <a:b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3600" b="1" i="1" dirty="0" smtClean="0">
                <a:latin typeface="Times New Roman" pitchFamily="18" charset="0"/>
                <a:cs typeface="Times New Roman" pitchFamily="18" charset="0"/>
              </a:rPr>
              <a:t>Ανακεφαλαίωση</a:t>
            </a:r>
            <a:endParaRPr lang="el-GR" sz="3600" dirty="0"/>
          </a:p>
        </p:txBody>
      </p:sp>
      <p:sp>
        <p:nvSpPr>
          <p:cNvPr id="13" name="12 - Θέση περιεχομένου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2786082"/>
          </a:xfrm>
        </p:spPr>
        <p:txBody>
          <a:bodyPr/>
          <a:lstStyle/>
          <a:p>
            <a:r>
              <a:rPr lang="el-GR" dirty="0" smtClean="0"/>
              <a:t>Μηχανές εσωτερικής καύσης</a:t>
            </a:r>
          </a:p>
          <a:p>
            <a:r>
              <a:rPr lang="el-GR" dirty="0" smtClean="0"/>
              <a:t>Βενζινοκινητήρας Δομή- Λειτουργία</a:t>
            </a:r>
          </a:p>
          <a:p>
            <a:r>
              <a:rPr lang="el-GR" dirty="0" smtClean="0"/>
              <a:t>Χρόνους Λειτουργίας βενζινοκινητήρα</a:t>
            </a:r>
          </a:p>
          <a:p>
            <a:r>
              <a:rPr lang="el-GR" dirty="0" smtClean="0"/>
              <a:t>Θερμικός κύκλος </a:t>
            </a:r>
            <a:r>
              <a:rPr lang="en-US" dirty="0" smtClean="0"/>
              <a:t>Otto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TO-SPROKSIMO-AVTOKINITOU-220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687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956452" cy="2143140"/>
          </a:xfrm>
        </p:spPr>
        <p:txBody>
          <a:bodyPr>
            <a:normAutofit/>
          </a:bodyPr>
          <a:lstStyle/>
          <a:p>
            <a:pPr algn="l"/>
            <a:r>
              <a:rPr lang="el-GR" dirty="0" smtClean="0">
                <a:latin typeface="+mn-lt"/>
              </a:rPr>
              <a:t>ΒΕΝΖΙΝΟΚΙΝΗΤΗΡΕΣ</a:t>
            </a:r>
            <a:endParaRPr lang="el-GR" dirty="0">
              <a:latin typeface="+mn-lt"/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type="subTitle" idx="1"/>
          </p:nvPr>
        </p:nvSpPr>
        <p:spPr>
          <a:xfrm>
            <a:off x="1214414" y="3357562"/>
            <a:ext cx="7173682" cy="1623574"/>
          </a:xfrm>
        </p:spPr>
        <p:txBody>
          <a:bodyPr>
            <a:normAutofit/>
          </a:bodyPr>
          <a:lstStyle/>
          <a:p>
            <a:pPr algn="l"/>
            <a:r>
              <a:rPr lang="el-GR" sz="3200" i="1" dirty="0" smtClean="0"/>
              <a:t>ΜΠΕΛΤΣΟΥ ΕΛΕΥΘΕΡΙΑ  </a:t>
            </a:r>
          </a:p>
          <a:p>
            <a:pPr algn="l"/>
            <a:r>
              <a:rPr lang="el-GR" sz="3200" i="1" dirty="0" smtClean="0"/>
              <a:t>ΕΠΠΑΙΚ   ΚΟΖΑΝΗΣ  2013-14</a:t>
            </a:r>
            <a:endParaRPr lang="el-GR" sz="32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500034" y="2000240"/>
            <a:ext cx="6572296" cy="400052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Βενζινοκινητήρας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Τί  είναι μηχανές εσωτερικής καύσης;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Τι είναι βενζινοκινητήρας;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Ποια τα σπουδαιότερα τμήματά του;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Τι ορίζουμε ως χρόνο λειτουργίας του;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Ποιες είναι οι φάσεις λειτουργίας του;</a:t>
            </a:r>
          </a:p>
          <a:p>
            <a:pPr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Θερμικός Κύκλος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OTTO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 idx="4294967295"/>
          </p:nvPr>
        </p:nvSpPr>
        <p:spPr>
          <a:xfrm>
            <a:off x="957263" y="214290"/>
            <a:ext cx="6829447" cy="1714523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3100" i="1" dirty="0" smtClean="0">
                <a:latin typeface="Times New Roman" pitchFamily="18" charset="0"/>
                <a:cs typeface="Times New Roman" pitchFamily="18" charset="0"/>
              </a:rPr>
              <a:t>Βενζινοκινητήρες </a:t>
            </a:r>
            <a:r>
              <a:rPr lang="el-GR" sz="31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1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Στόχοι του μαθήματος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58204" cy="1785926"/>
          </a:xfrm>
        </p:spPr>
        <p:txBody>
          <a:bodyPr>
            <a:normAutofit/>
          </a:bodyPr>
          <a:lstStyle/>
          <a:p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Βενζινοκινητήρες</a:t>
            </a: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4900" b="1" i="1" dirty="0" smtClean="0">
                <a:latin typeface="Times New Roman" pitchFamily="18" charset="0"/>
                <a:cs typeface="Times New Roman" pitchFamily="18" charset="0"/>
              </a:rPr>
              <a:t>Μηχανές εσωτερικής καύσης </a:t>
            </a:r>
            <a:endParaRPr lang="el-GR" sz="4900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>
          <a:xfrm>
            <a:off x="0" y="1920085"/>
            <a:ext cx="3143240" cy="3723493"/>
          </a:xfrm>
        </p:spPr>
        <p:txBody>
          <a:bodyPr>
            <a:normAutofit fontScale="92500" lnSpcReduction="10000"/>
          </a:bodyPr>
          <a:lstStyle/>
          <a:p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οι μηχανές εσωτερικής καύσης είναι θερμικές μηχανές  που καταναλώνουν ενέργεια που περιέχεται στα καύσιμα για την παραγωγή μηχανικού έργου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6 - Θέση περιεχομένου" descr="bmw_v8_735_resiz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143240" y="1928802"/>
            <a:ext cx="5786478" cy="471490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58204" cy="2000240"/>
          </a:xfrm>
        </p:spPr>
        <p:txBody>
          <a:bodyPr>
            <a:normAutofit/>
          </a:bodyPr>
          <a:lstStyle/>
          <a:p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Βενζινοκινητήρες</a:t>
            </a: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5400" b="1" i="1" dirty="0" smtClean="0">
                <a:latin typeface="Times New Roman" pitchFamily="18" charset="0"/>
                <a:cs typeface="Times New Roman" pitchFamily="18" charset="0"/>
              </a:rPr>
              <a:t>Βενζινοκινητήρας 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829048" cy="4652187"/>
          </a:xfrm>
        </p:spPr>
        <p:txBody>
          <a:bodyPr>
            <a:noAutofit/>
          </a:bodyPr>
          <a:lstStyle/>
          <a:p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ονομάζεται 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  <a:hlinkClick r:id="rId2" tooltip="Κινητήρια μηχανή"/>
              </a:rPr>
              <a:t>κινητήρια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  <a:hlinkClick r:id="rId3" tooltip="Θερμική μηχανή"/>
              </a:rPr>
              <a:t>θερμική μηχανή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στην οποία η καύση του καυσίμου γίνεται στο εσωτερικό σώμα της ίδιας της μηχανής (ΜΕΚ)</a:t>
            </a:r>
          </a:p>
          <a:p>
            <a:r>
              <a:rPr lang="el-GR" sz="2400" dirty="0" smtClean="0"/>
              <a:t>Καύσιμο μίγμα βενζίνης –αέρα </a:t>
            </a:r>
          </a:p>
          <a:p>
            <a:r>
              <a:rPr lang="el-GR" sz="2400" dirty="0" smtClean="0"/>
              <a:t>Δημιουργία μίγματος εξωτερικά</a:t>
            </a:r>
          </a:p>
          <a:p>
            <a:r>
              <a:rPr lang="el-GR" sz="2400" dirty="0" smtClean="0"/>
              <a:t>Ξένη ανάφλεξη (αναφλεκτήρες –μπουζί)</a:t>
            </a:r>
          </a:p>
          <a:p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8 - Θέση περιεχομένου" descr="IC_engine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571984" y="2071678"/>
            <a:ext cx="4071965" cy="407196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29642" cy="1357322"/>
          </a:xfrm>
        </p:spPr>
        <p:txBody>
          <a:bodyPr>
            <a:normAutofit/>
          </a:bodyPr>
          <a:lstStyle/>
          <a:p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Βενζινοκινητήρες</a:t>
            </a: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l-GR" sz="2700" b="1" dirty="0" smtClean="0">
                <a:latin typeface="Times New Roman" pitchFamily="18" charset="0"/>
                <a:cs typeface="Times New Roman" pitchFamily="18" charset="0"/>
              </a:rPr>
              <a:t>Δομή και τρόπος λειτουργίας</a:t>
            </a:r>
            <a:endParaRPr lang="el-GR" b="1" dirty="0"/>
          </a:p>
        </p:txBody>
      </p:sp>
      <p:sp>
        <p:nvSpPr>
          <p:cNvPr id="10" name="9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Είδη βενζινοκινητήρων</a:t>
            </a:r>
            <a:endParaRPr lang="el-GR" dirty="0"/>
          </a:p>
        </p:txBody>
      </p:sp>
      <p:sp>
        <p:nvSpPr>
          <p:cNvPr id="11" name="10 - Θέση κειμένου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l-GR" dirty="0" smtClean="0"/>
              <a:t>Δομικές Ομάδες</a:t>
            </a:r>
            <a:endParaRPr lang="el-GR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sz="2400" dirty="0" smtClean="0"/>
              <a:t>Τετράχρονοι</a:t>
            </a:r>
          </a:p>
          <a:p>
            <a:pPr>
              <a:buNone/>
            </a:pPr>
            <a:endParaRPr lang="el-GR" sz="2400" dirty="0" smtClean="0"/>
          </a:p>
          <a:p>
            <a:r>
              <a:rPr lang="el-GR" sz="2400" dirty="0" smtClean="0"/>
              <a:t>Δίχρονοι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70379" cy="4129110"/>
          </a:xfrm>
        </p:spPr>
        <p:txBody>
          <a:bodyPr>
            <a:noAutofit/>
          </a:bodyPr>
          <a:lstStyle/>
          <a:p>
            <a:r>
              <a:rPr lang="el-GR" sz="2400" dirty="0" smtClean="0"/>
              <a:t>Περίβλημα κινητήρα</a:t>
            </a:r>
          </a:p>
          <a:p>
            <a:r>
              <a:rPr lang="el-GR" sz="2400" dirty="0" smtClean="0"/>
              <a:t>Σύστημα Διωστήρα</a:t>
            </a:r>
          </a:p>
          <a:p>
            <a:pPr>
              <a:buNone/>
            </a:pPr>
            <a:r>
              <a:rPr lang="el-GR" sz="2400" dirty="0" smtClean="0"/>
              <a:t>    στροφάλου</a:t>
            </a:r>
          </a:p>
          <a:p>
            <a:r>
              <a:rPr lang="el-GR" sz="2400" dirty="0" smtClean="0"/>
              <a:t>Σύστημα χρονισμού κινητήρα</a:t>
            </a:r>
          </a:p>
          <a:p>
            <a:r>
              <a:rPr lang="el-GR" sz="2400" dirty="0" smtClean="0"/>
              <a:t>Διάταξη σχηματισμού μίγματος</a:t>
            </a:r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0"/>
            <a:ext cx="8405842" cy="2071678"/>
          </a:xfrm>
        </p:spPr>
        <p:txBody>
          <a:bodyPr>
            <a:normAutofit fontScale="90000"/>
          </a:bodyPr>
          <a:lstStyle/>
          <a:p>
            <a:r>
              <a:rPr lang="el-GR" sz="31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1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31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1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3100" i="1" dirty="0" smtClean="0">
                <a:latin typeface="Times New Roman" pitchFamily="18" charset="0"/>
                <a:cs typeface="Times New Roman" pitchFamily="18" charset="0"/>
              </a:rPr>
              <a:t>Βενζινοκινητήρες </a:t>
            </a:r>
            <a:br>
              <a:rPr lang="el-GR" sz="31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Στροφαλοφόρος άξονας</a:t>
            </a:r>
            <a:endParaRPr lang="el-GR" dirty="0"/>
          </a:p>
        </p:txBody>
      </p:sp>
      <p:pic>
        <p:nvPicPr>
          <p:cNvPr id="3" name="2 - Εικόνα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2571744"/>
            <a:ext cx="6143668" cy="35719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 idx="4294967295"/>
          </p:nvPr>
        </p:nvSpPr>
        <p:spPr>
          <a:xfrm>
            <a:off x="357158" y="714356"/>
            <a:ext cx="7872442" cy="1133494"/>
          </a:xfrm>
        </p:spPr>
        <p:txBody>
          <a:bodyPr>
            <a:normAutofit fontScale="90000"/>
          </a:bodyPr>
          <a:lstStyle/>
          <a:p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Βενζινοκινητήρες</a:t>
            </a: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700" dirty="0" smtClean="0">
                <a:latin typeface="Times New Roman" pitchFamily="18" charset="0"/>
                <a:cs typeface="Times New Roman" pitchFamily="18" charset="0"/>
              </a:rPr>
            </a:br>
            <a:endParaRPr lang="el-GR" dirty="0"/>
          </a:p>
        </p:txBody>
      </p:sp>
      <p:pic>
        <p:nvPicPr>
          <p:cNvPr id="11" name="10 - Θέση περιεχομένου" descr="fast01.jpg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3643306" y="2285992"/>
            <a:ext cx="5143500" cy="3659188"/>
          </a:xfrm>
        </p:spPr>
      </p:pic>
      <p:pic>
        <p:nvPicPr>
          <p:cNvPr id="5" name="4 - Θέση περιεχομένου" descr="stockz20lehrodpiston670.jpg"/>
          <p:cNvPicPr>
            <a:picLocks noGrp="1" noChangeAspect="1"/>
          </p:cNvPicPr>
          <p:nvPr>
            <p:ph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500034" y="1285860"/>
            <a:ext cx="2263775" cy="5073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402</TotalTime>
  <Words>158</Words>
  <Application>Microsoft Office PowerPoint</Application>
  <PresentationFormat>Προβολή στην οθόνη (4:3)</PresentationFormat>
  <Paragraphs>48</Paragraphs>
  <Slides>15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Ροή</vt:lpstr>
      <vt:lpstr>Διαφάνεια 1</vt:lpstr>
      <vt:lpstr>Διαφάνεια 2</vt:lpstr>
      <vt:lpstr>ΒΕΝΖΙΝΟΚΙΝΗΤΗΡΕΣ</vt:lpstr>
      <vt:lpstr>              Βενζινοκινητήρες   Στόχοι του μαθήματος</vt:lpstr>
      <vt:lpstr>Βενζινοκινητήρες   Μηχανές εσωτερικής καύσης </vt:lpstr>
      <vt:lpstr>Βενζινοκινητήρες   Βενζινοκινητήρας </vt:lpstr>
      <vt:lpstr>Βενζινοκινητήρες     Δομή και τρόπος λειτουργίας</vt:lpstr>
      <vt:lpstr>  Βενζινοκινητήρες   Στροφαλοφόρος άξονας</vt:lpstr>
      <vt:lpstr>Βενζινοκινητήρες   </vt:lpstr>
      <vt:lpstr>Διαφάνεια 10</vt:lpstr>
      <vt:lpstr>Διαφάνεια 11</vt:lpstr>
      <vt:lpstr>    Χρόνος Λειτουργίας Βενζινοκινητήρα: Η μετακίνηση του εμβόλου από το ανώτατο σημείο της διαδρομής του  ( Άνω Νεκρό Σημείο Α.Ν.Σ)  στο κατώτατο ( Κάτω Νεκρό Σημείο Κ.Ν.Σ) και το αντίστροφο</vt:lpstr>
      <vt:lpstr>Βενζινοκινητήρες   Οι 4 χρόνοι ενός κύκλου εργασίας </vt:lpstr>
      <vt:lpstr>Βενζινοκινητήρες   Θερμικός κύκλος Otto</vt:lpstr>
      <vt:lpstr>Βενζινοκινητήρες   Ανακεφαλαίωση</vt:lpstr>
    </vt:vector>
  </TitlesOfParts>
  <Company>bb saktsol1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saktsol1</dc:creator>
  <cp:lastModifiedBy>saktsol1</cp:lastModifiedBy>
  <cp:revision>40</cp:revision>
  <dcterms:created xsi:type="dcterms:W3CDTF">2014-03-30T21:26:31Z</dcterms:created>
  <dcterms:modified xsi:type="dcterms:W3CDTF">2014-03-31T12:19:54Z</dcterms:modified>
</cp:coreProperties>
</file>